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27"/>
  </p:notesMasterIdLst>
  <p:sldIdLst>
    <p:sldId id="2265" r:id="rId5"/>
    <p:sldId id="2271" r:id="rId6"/>
    <p:sldId id="2266" r:id="rId7"/>
    <p:sldId id="2267" r:id="rId8"/>
    <p:sldId id="2268" r:id="rId9"/>
    <p:sldId id="2269" r:id="rId10"/>
    <p:sldId id="2270" r:id="rId11"/>
    <p:sldId id="2264" r:id="rId12"/>
    <p:sldId id="333" r:id="rId13"/>
    <p:sldId id="334" r:id="rId14"/>
    <p:sldId id="335" r:id="rId15"/>
    <p:sldId id="344" r:id="rId16"/>
    <p:sldId id="345" r:id="rId17"/>
    <p:sldId id="336" r:id="rId18"/>
    <p:sldId id="337" r:id="rId19"/>
    <p:sldId id="341" r:id="rId20"/>
    <p:sldId id="340" r:id="rId21"/>
    <p:sldId id="349" r:id="rId22"/>
    <p:sldId id="342" r:id="rId23"/>
    <p:sldId id="343" r:id="rId24"/>
    <p:sldId id="346" r:id="rId25"/>
    <p:sldId id="259" r:id="rId26"/>
  </p:sldIdLst>
  <p:sldSz cx="12192000" cy="6858000"/>
  <p:notesSz cx="7010400" cy="92964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6048">
          <p15:clr>
            <a:srgbClr val="9AA0A6"/>
          </p15:clr>
        </p15:guide>
        <p15:guide id="2" pos="5976">
          <p15:clr>
            <a:srgbClr val="9AA0A6"/>
          </p15:clr>
        </p15:guide>
        <p15:guide id="3" orient="horz" pos="216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0" roundtripDataSignature="AMtx7mjA9jDR4e5GnBK8Oxf1CCxRHIYG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  <a:srgbClr val="58BCED"/>
    <a:srgbClr val="55DAAD"/>
    <a:srgbClr val="F4FFA1"/>
    <a:srgbClr val="F3DDFF"/>
    <a:srgbClr val="F8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079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" y="212"/>
      </p:cViewPr>
      <p:guideLst>
        <p:guide pos="6048"/>
        <p:guide pos="5976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133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2.fntdata"/><Relationship Id="rId13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13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130" Type="http://customschemas.google.com/relationships/presentationmetadata" Target="meta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134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jpg>
</file>

<file path=ppt/media/image10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62" tIns="93162" rIns="93162" bIns="93162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107749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79BCF-5077-4F66-81DC-D3FC50D2DA05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AD298-D013-4413-9799-3FF014A09A7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912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6" r:id="rId4"/>
    <p:sldLayoutId id="2147483657" r:id="rId5"/>
    <p:sldLayoutId id="2147483658" r:id="rId6"/>
    <p:sldLayoutId id="2147483659" r:id="rId7"/>
    <p:sldLayoutId id="214748366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AD3A6-78BE-4C30-80BA-8ED69B2DF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960" y="2886868"/>
            <a:ext cx="10515600" cy="221345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000" b="1" dirty="0"/>
              <a:t>Department of Disaster Management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E67939-3B0F-460E-A721-D64BD4813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746" y="396780"/>
            <a:ext cx="4476507" cy="24900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20D590-F5FB-41A8-98D0-093603FCF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431" y="6278880"/>
            <a:ext cx="1041102" cy="57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527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u="sng" dirty="0"/>
              <a:t>Name of Participants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3571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8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33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itchFamily="34" charset="0"/>
                          <a:cs typeface="Arial" pitchFamily="34" charset="0"/>
                        </a:rPr>
                        <a:t>Sl. No.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itchFamily="34" charset="0"/>
                          <a:cs typeface="Arial" pitchFamily="34" charset="0"/>
                        </a:rPr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itchFamily="34" charset="0"/>
                          <a:cs typeface="Arial" pitchFamily="34" charset="0"/>
                        </a:rPr>
                        <a:t>Designation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itchFamily="34" charset="0"/>
                          <a:cs typeface="Arial" pitchFamily="34" charset="0"/>
                        </a:rPr>
                        <a:t>Organization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itchFamily="34" charset="0"/>
                          <a:cs typeface="Arial" pitchFamily="34" charset="0"/>
                        </a:rPr>
                        <a:t>Role in Group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Md. Masum Kabir Nazrul Islam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Arial" pitchFamily="34" charset="0"/>
                          <a:cs typeface="Arial" pitchFamily="34" charset="0"/>
                        </a:rPr>
                        <a:t>D.D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Arial" pitchFamily="34" charset="0"/>
                          <a:cs typeface="Arial" pitchFamily="34" charset="0"/>
                        </a:rPr>
                        <a:t>DDM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Arial" pitchFamily="34" charset="0"/>
                          <a:cs typeface="Arial" pitchFamily="34" charset="0"/>
                        </a:rPr>
                        <a:t>Member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ABM </a:t>
                      </a:r>
                      <a:r>
                        <a:rPr lang="en-US" sz="2000" dirty="0" err="1">
                          <a:latin typeface="Arial" pitchFamily="34" charset="0"/>
                          <a:cs typeface="Arial" pitchFamily="34" charset="0"/>
                        </a:rPr>
                        <a:t>Akram</a:t>
                      </a:r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US" sz="2000" dirty="0" err="1">
                          <a:latin typeface="Arial" pitchFamily="34" charset="0"/>
                          <a:cs typeface="Arial" pitchFamily="34" charset="0"/>
                        </a:rPr>
                        <a:t>Hossin</a:t>
                      </a:r>
                      <a:endParaRPr lang="en-US" sz="20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Arial" pitchFamily="34" charset="0"/>
                          <a:cs typeface="Arial" pitchFamily="34" charset="0"/>
                        </a:rPr>
                        <a:t>D.D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Arial" pitchFamily="34" charset="0"/>
                          <a:cs typeface="Arial" pitchFamily="34" charset="0"/>
                        </a:rPr>
                        <a:t>DDM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Arial" pitchFamily="34" charset="0"/>
                          <a:cs typeface="Arial" pitchFamily="34" charset="0"/>
                        </a:rPr>
                        <a:t>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Md. Abdul Kader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  <a:sym typeface="Arial"/>
                        </a:rPr>
                        <a:t>Programmer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  <a:sym typeface="Arial"/>
                        </a:rPr>
                        <a:t>MoDMR</a:t>
                      </a:r>
                      <a:endParaRPr kumimoji="0" lang="en-US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itchFamily="34" charset="0"/>
                        <a:ea typeface="+mn-ea"/>
                        <a:cs typeface="Arial" pitchFamily="34" charset="0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Arial" pitchFamily="34" charset="0"/>
                          <a:cs typeface="Arial" pitchFamily="34" charset="0"/>
                        </a:rPr>
                        <a:t>Naznin</a:t>
                      </a:r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US" sz="2000" dirty="0" err="1">
                          <a:latin typeface="Arial" pitchFamily="34" charset="0"/>
                          <a:cs typeface="Arial" pitchFamily="34" charset="0"/>
                        </a:rPr>
                        <a:t>Shamima</a:t>
                      </a:r>
                      <a:endParaRPr lang="en-US" sz="20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  <a:sym typeface="Arial"/>
                        </a:rPr>
                        <a:t>DRRO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  <a:sym typeface="Arial"/>
                        </a:rPr>
                        <a:t>DDM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Abul Kalam Azad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  <a:sym typeface="Arial"/>
                        </a:rPr>
                        <a:t>A.D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  <a:sym typeface="Arial"/>
                        </a:rPr>
                        <a:t>DDM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Md. </a:t>
                      </a:r>
                      <a:r>
                        <a:rPr lang="en-US" sz="2000" dirty="0" err="1">
                          <a:latin typeface="Arial" pitchFamily="34" charset="0"/>
                          <a:cs typeface="Arial" pitchFamily="34" charset="0"/>
                        </a:rPr>
                        <a:t>Hafizur</a:t>
                      </a:r>
                      <a:r>
                        <a:rPr lang="en-US" sz="2000" dirty="0"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US" sz="2000" dirty="0" err="1">
                          <a:latin typeface="Arial" pitchFamily="34" charset="0"/>
                          <a:cs typeface="Arial" pitchFamily="34" charset="0"/>
                        </a:rPr>
                        <a:t>Rahaman</a:t>
                      </a:r>
                      <a:endParaRPr lang="en-US" sz="20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latin typeface="Arial" pitchFamily="34" charset="0"/>
                          <a:cs typeface="Arial" pitchFamily="34" charset="0"/>
                        </a:rPr>
                        <a:t>A.D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Arial" pitchFamily="34" charset="0"/>
                          <a:cs typeface="Arial" pitchFamily="34" charset="0"/>
                        </a:rPr>
                        <a:t>DDM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0072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189444"/>
          </a:xfrm>
        </p:spPr>
        <p:txBody>
          <a:bodyPr>
            <a:normAutofit fontScale="90000"/>
          </a:bodyPr>
          <a:lstStyle/>
          <a:p>
            <a:br>
              <a:rPr lang="en-US" sz="4800" b="1" u="sng" dirty="0">
                <a:solidFill>
                  <a:srgbClr val="7030A0"/>
                </a:solidFill>
              </a:rPr>
            </a:br>
            <a:br>
              <a:rPr lang="en-US" sz="4800" b="1" u="sng" dirty="0">
                <a:solidFill>
                  <a:srgbClr val="7030A0"/>
                </a:solidFill>
              </a:rPr>
            </a:br>
            <a:r>
              <a:rPr lang="en-US" sz="4800" b="1" u="sng" dirty="0">
                <a:solidFill>
                  <a:srgbClr val="7030A0"/>
                </a:solidFill>
              </a:rPr>
              <a:t>Problem Selection and team formation for Data Leadership</a:t>
            </a:r>
            <a:br>
              <a:rPr lang="en-US" sz="4800" b="1" u="sng" dirty="0">
                <a:solidFill>
                  <a:srgbClr val="7030A0"/>
                </a:solidFill>
              </a:rPr>
            </a:br>
            <a:br>
              <a:rPr lang="en-US" sz="4800" b="1" u="sng" dirty="0">
                <a:solidFill>
                  <a:srgbClr val="7030A0"/>
                </a:solidFill>
              </a:rPr>
            </a:br>
            <a:br>
              <a:rPr lang="en-US" sz="4800" b="1" u="sng" dirty="0">
                <a:solidFill>
                  <a:srgbClr val="7030A0"/>
                </a:solidFill>
              </a:rPr>
            </a:br>
            <a:br>
              <a:rPr lang="en-US" sz="4800" b="1" u="sng" dirty="0">
                <a:solidFill>
                  <a:srgbClr val="7030A0"/>
                </a:solidFill>
              </a:rPr>
            </a:br>
            <a:r>
              <a:rPr lang="en-US" sz="4800" b="1" dirty="0">
                <a:solidFill>
                  <a:srgbClr val="7030A0"/>
                </a:solidFill>
              </a:rPr>
              <a:t>            Participants</a:t>
            </a:r>
            <a:br>
              <a:rPr lang="en-US" sz="4800" b="1" dirty="0">
                <a:solidFill>
                  <a:srgbClr val="7030A0"/>
                </a:solidFill>
              </a:rPr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F0D54D-D59E-4B0D-AEEB-A879F1EBBFF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41701" y="1519707"/>
            <a:ext cx="6562785" cy="490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09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err="1"/>
              <a:t>উপস্থাপনাসমূহ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4248" y="1558344"/>
            <a:ext cx="4293386" cy="5299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99120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085" y="1506828"/>
            <a:ext cx="4803819" cy="5351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9194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8800" b="1" u="sng" dirty="0">
                <a:latin typeface="Times New Roman" pitchFamily="18" charset="0"/>
                <a:cs typeface="Times New Roman" pitchFamily="18" charset="0"/>
              </a:rPr>
              <a:t>Problem Title</a:t>
            </a:r>
            <a:endParaRPr lang="en-US" b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8800" dirty="0"/>
              <a:t>Flood Management  </a:t>
            </a:r>
          </a:p>
          <a:p>
            <a:endParaRPr lang="en-US" dirty="0"/>
          </a:p>
          <a:p>
            <a:r>
              <a:rPr lang="en-US" sz="9600" dirty="0" err="1"/>
              <a:t>বন্যা</a:t>
            </a:r>
            <a:r>
              <a:rPr lang="en-US" sz="9600" dirty="0"/>
              <a:t> </a:t>
            </a:r>
            <a:r>
              <a:rPr lang="en-US" sz="9600" dirty="0" err="1"/>
              <a:t>ব্যবস্থাপনা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25559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43979"/>
          </a:xfrm>
        </p:spPr>
        <p:txBody>
          <a:bodyPr>
            <a:normAutofit/>
          </a:bodyPr>
          <a:lstStyle/>
          <a:p>
            <a:pPr algn="ctr"/>
            <a:r>
              <a:rPr lang="en-US" sz="8800" u="sng" dirty="0">
                <a:latin typeface="Times New Roman" pitchFamily="18" charset="0"/>
                <a:cs typeface="Times New Roman" pitchFamily="18" charset="0"/>
              </a:rPr>
              <a:t>Objective </a:t>
            </a:r>
            <a:r>
              <a:rPr lang="en-US" sz="6600" b="1" u="sng" dirty="0" err="1">
                <a:latin typeface="TangonMJ" pitchFamily="2" charset="0"/>
                <a:cs typeface="TangonMJ" pitchFamily="2" charset="0"/>
              </a:rPr>
              <a:t>উদ্দেশ্য</a:t>
            </a:r>
            <a:endParaRPr lang="en-US" sz="2000" b="1" u="sng" dirty="0">
              <a:latin typeface="TangonMJ" pitchFamily="2" charset="0"/>
              <a:cs typeface="TangonMJ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472743"/>
            <a:ext cx="10515600" cy="3704219"/>
          </a:xfrm>
        </p:spPr>
        <p:txBody>
          <a:bodyPr/>
          <a:lstStyle/>
          <a:p>
            <a:r>
              <a:rPr lang="en-US" sz="4800" b="1" dirty="0" err="1"/>
              <a:t>Reducung</a:t>
            </a:r>
            <a:r>
              <a:rPr lang="en-US" sz="4800" b="1" dirty="0"/>
              <a:t> damage of life and </a:t>
            </a:r>
            <a:r>
              <a:rPr lang="en-US" sz="4800" b="1" dirty="0" err="1"/>
              <a:t>prorerty</a:t>
            </a:r>
            <a:endParaRPr lang="en-US" sz="4800" b="1" dirty="0"/>
          </a:p>
          <a:p>
            <a:endParaRPr lang="en-US" dirty="0"/>
          </a:p>
          <a:p>
            <a:endParaRPr lang="en-US" dirty="0"/>
          </a:p>
          <a:p>
            <a:r>
              <a:rPr lang="en-US" sz="4400" b="1" dirty="0" err="1"/>
              <a:t>জীবন</a:t>
            </a:r>
            <a:r>
              <a:rPr lang="en-US" sz="4400" b="1" dirty="0"/>
              <a:t> </a:t>
            </a:r>
            <a:r>
              <a:rPr lang="en-US" sz="4400" b="1" dirty="0" err="1"/>
              <a:t>এবং</a:t>
            </a:r>
            <a:r>
              <a:rPr lang="en-US" sz="4400" b="1" dirty="0"/>
              <a:t> </a:t>
            </a:r>
            <a:r>
              <a:rPr lang="en-US" sz="4400" b="1" dirty="0" err="1"/>
              <a:t>সম্পদের</a:t>
            </a:r>
            <a:r>
              <a:rPr lang="en-US" sz="4400" b="1" dirty="0"/>
              <a:t> </a:t>
            </a:r>
            <a:r>
              <a:rPr lang="en-US" sz="4400" b="1" dirty="0" err="1"/>
              <a:t>ক্ষয়ক্ষতি</a:t>
            </a:r>
            <a:r>
              <a:rPr lang="en-US" sz="4400" b="1" dirty="0"/>
              <a:t> </a:t>
            </a:r>
            <a:r>
              <a:rPr lang="en-US" sz="4400" b="1" dirty="0" err="1"/>
              <a:t>কমানো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3114039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2620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48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4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Sl</a:t>
                      </a:r>
                      <a:r>
                        <a:rPr lang="en-US" dirty="0"/>
                        <a:t> 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Activities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Effective </a:t>
                      </a:r>
                      <a:r>
                        <a:rPr kumimoji="0" lang="en-US" sz="36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perparedness</a:t>
                      </a:r>
                      <a:endParaRPr kumimoji="0" lang="en-US" sz="3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Effective early warning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marR="0" lvl="0" indent="-2286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3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Effective  rescue and recovery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2254FC10-F18A-4DAA-97DE-1322A12B3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3366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b="1" u="sng" dirty="0"/>
              <a:t>Component</a:t>
            </a:r>
          </a:p>
        </p:txBody>
      </p:sp>
    </p:spTree>
    <p:extLst>
      <p:ext uri="{BB962C8B-B14F-4D97-AF65-F5344CB8AC3E}">
        <p14:creationId xmlns:p14="http://schemas.microsoft.com/office/powerpoint/2010/main" val="2152492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11500" b="1" dirty="0">
                <a:latin typeface="Times New Roman" pitchFamily="18" charset="0"/>
                <a:cs typeface="Times New Roman" pitchFamily="18" charset="0"/>
              </a:rPr>
              <a:t>Data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773806" y="1645321"/>
          <a:ext cx="10515600" cy="4333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60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091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704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Sl</a:t>
                      </a:r>
                      <a:r>
                        <a:rPr lang="en-US" dirty="0"/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Required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Base line Data</a:t>
                      </a:r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pPr algn="l"/>
                      <a:r>
                        <a:rPr lang="en-US" sz="4400" dirty="0"/>
                        <a:t>Ensuring height Use of technology to update data regularly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Rainfall Information of Upstream Catchment area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Satellite</a:t>
                      </a:r>
                      <a:r>
                        <a:rPr lang="en-US" sz="2800" baseline="0" dirty="0"/>
                        <a:t> Image</a:t>
                      </a:r>
                      <a:endParaRPr lang="en-US" sz="28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Shelter and shelter route information data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Law laying house data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River Siltation Data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46017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11500" dirty="0">
                <a:latin typeface="Times New Roman" pitchFamily="18" charset="0"/>
                <a:cs typeface="Times New Roman" pitchFamily="18" charset="0"/>
              </a:rPr>
              <a:t>Data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8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71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666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Sl</a:t>
                      </a:r>
                      <a:r>
                        <a:rPr lang="en-US" sz="2400" dirty="0"/>
                        <a:t>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Data Required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Comments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Early</a:t>
                      </a:r>
                      <a:r>
                        <a:rPr lang="en-US" sz="2800" baseline="0" dirty="0"/>
                        <a:t> warning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Loss and damage 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PDNA Post Disaster need 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0927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>
                <a:latin typeface="Times New Roman" pitchFamily="18" charset="0"/>
                <a:cs typeface="Times New Roman" pitchFamily="18" charset="0"/>
              </a:rPr>
              <a:t>Effective Preparedness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make all the </a:t>
            </a:r>
            <a:r>
              <a:rPr lang="en-US" sz="3200" b="1" dirty="0"/>
              <a:t>committees active</a:t>
            </a:r>
            <a:r>
              <a:rPr lang="en-US" dirty="0"/>
              <a:t> as per instruction of SOD</a:t>
            </a:r>
          </a:p>
          <a:p>
            <a:r>
              <a:rPr lang="en-US" dirty="0"/>
              <a:t>Taking all </a:t>
            </a:r>
            <a:r>
              <a:rPr lang="en-US" sz="3200" b="1" dirty="0"/>
              <a:t>infrastructural preparations </a:t>
            </a:r>
            <a:r>
              <a:rPr lang="en-US" dirty="0"/>
              <a:t>to manage flood/disaster </a:t>
            </a:r>
          </a:p>
          <a:p>
            <a:r>
              <a:rPr lang="en-US" dirty="0"/>
              <a:t>Taking preparation for services (Security, Food, Health, All communication, Special care)  to be provided </a:t>
            </a:r>
          </a:p>
        </p:txBody>
      </p:sp>
    </p:spTree>
    <p:extLst>
      <p:ext uri="{BB962C8B-B14F-4D97-AF65-F5344CB8AC3E}">
        <p14:creationId xmlns:p14="http://schemas.microsoft.com/office/powerpoint/2010/main" val="1242513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AD3A6-78BE-4C30-80BA-8ED69B2DF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4738"/>
            <a:ext cx="10515600" cy="108426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000" b="1" dirty="0"/>
              <a:t>Issue/Problem-01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AA0486-E0F7-4A27-A380-360FA502D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431" y="6278880"/>
            <a:ext cx="1041102" cy="57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025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4547"/>
            <a:ext cx="10515600" cy="1223492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Times New Roman" pitchFamily="18" charset="0"/>
                <a:cs typeface="Times New Roman" pitchFamily="18" charset="0"/>
              </a:rPr>
              <a:t>Effective early warning </a:t>
            </a:r>
            <a:r>
              <a:rPr lang="en-US" sz="4800" b="1" dirty="0" err="1">
                <a:latin typeface="Times New Roman" pitchFamily="18" charset="0"/>
                <a:cs typeface="Times New Roman" pitchFamily="18" charset="0"/>
              </a:rPr>
              <a:t>সুপারিশ</a:t>
            </a:r>
            <a:endParaRPr lang="en-US" sz="4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22738"/>
            <a:ext cx="10515600" cy="5074276"/>
          </a:xfrm>
        </p:spPr>
        <p:txBody>
          <a:bodyPr>
            <a:normAutofit/>
          </a:bodyPr>
          <a:lstStyle/>
          <a:p>
            <a:r>
              <a:rPr lang="en-US" sz="3200" dirty="0"/>
              <a:t>Operation Manual এ </a:t>
            </a:r>
            <a:r>
              <a:rPr lang="en-US" sz="3200" dirty="0" err="1"/>
              <a:t>দুর্যোগের</a:t>
            </a:r>
            <a:r>
              <a:rPr lang="en-US" sz="3200" dirty="0"/>
              <a:t> </a:t>
            </a:r>
            <a:r>
              <a:rPr lang="en-US" sz="3200" dirty="0" err="1"/>
              <a:t>পূর্বাভাস</a:t>
            </a:r>
            <a:r>
              <a:rPr lang="en-US" sz="3200" dirty="0"/>
              <a:t> ও </a:t>
            </a:r>
            <a:r>
              <a:rPr lang="en-US" sz="3200" dirty="0" err="1"/>
              <a:t>করণীয়</a:t>
            </a:r>
            <a:r>
              <a:rPr lang="en-US" sz="3200" dirty="0"/>
              <a:t> </a:t>
            </a:r>
            <a:r>
              <a:rPr lang="en-US" sz="3200" dirty="0" err="1"/>
              <a:t>বিষয়</a:t>
            </a:r>
            <a:r>
              <a:rPr lang="en-US" sz="3200" dirty="0"/>
              <a:t> </a:t>
            </a:r>
            <a:r>
              <a:rPr lang="en-US" sz="3200" dirty="0" err="1"/>
              <a:t>অন্তর্ভূক্তিকরণ</a:t>
            </a:r>
            <a:endParaRPr lang="en-US" sz="3200" dirty="0"/>
          </a:p>
          <a:p>
            <a:r>
              <a:rPr lang="en-US" sz="3200" dirty="0" err="1"/>
              <a:t>এলাকা</a:t>
            </a:r>
            <a:r>
              <a:rPr lang="en-US" sz="3200" dirty="0"/>
              <a:t> </a:t>
            </a:r>
            <a:r>
              <a:rPr lang="en-US" sz="3200" dirty="0" err="1"/>
              <a:t>ভিত্তিক</a:t>
            </a:r>
            <a:r>
              <a:rPr lang="en-US" sz="3200" dirty="0"/>
              <a:t> </a:t>
            </a:r>
            <a:r>
              <a:rPr lang="en-US" sz="3200" dirty="0" err="1"/>
              <a:t>দুর্যোগের</a:t>
            </a:r>
            <a:r>
              <a:rPr lang="en-US" sz="3200" dirty="0"/>
              <a:t> </a:t>
            </a:r>
            <a:r>
              <a:rPr lang="en-US" sz="3200" dirty="0" err="1"/>
              <a:t>ধরণ</a:t>
            </a:r>
            <a:r>
              <a:rPr lang="en-US" sz="3200" dirty="0"/>
              <a:t> ও </a:t>
            </a:r>
            <a:r>
              <a:rPr lang="en-US" sz="3200" dirty="0" err="1"/>
              <a:t>করণীয়</a:t>
            </a:r>
            <a:r>
              <a:rPr lang="en-US" sz="3200" dirty="0"/>
              <a:t> </a:t>
            </a:r>
            <a:r>
              <a:rPr lang="en-US" sz="3200" dirty="0" err="1"/>
              <a:t>নির্ধারণের</a:t>
            </a:r>
            <a:r>
              <a:rPr lang="en-US" sz="3200" dirty="0"/>
              <a:t> </a:t>
            </a:r>
            <a:r>
              <a:rPr lang="en-US" sz="3200" dirty="0" err="1"/>
              <a:t>জন্য</a:t>
            </a:r>
            <a:r>
              <a:rPr lang="en-US" sz="3200" dirty="0"/>
              <a:t> DDMC, </a:t>
            </a:r>
            <a:r>
              <a:rPr lang="en-US" sz="3200" dirty="0" err="1"/>
              <a:t>UzDMC</a:t>
            </a:r>
            <a:r>
              <a:rPr lang="en-US" sz="3200" dirty="0"/>
              <a:t>, UDMC </a:t>
            </a:r>
            <a:r>
              <a:rPr lang="en-US" sz="3200" dirty="0" err="1"/>
              <a:t>সহ</a:t>
            </a:r>
            <a:r>
              <a:rPr lang="en-US" sz="3200" dirty="0"/>
              <a:t> </a:t>
            </a:r>
            <a:r>
              <a:rPr lang="en-US" sz="3200" dirty="0" err="1"/>
              <a:t>সকল</a:t>
            </a:r>
            <a:r>
              <a:rPr lang="en-US" sz="3200" dirty="0"/>
              <a:t>  </a:t>
            </a:r>
            <a:r>
              <a:rPr lang="en-US" sz="3200" dirty="0">
                <a:solidFill>
                  <a:prstClr val="black"/>
                </a:solidFill>
              </a:rPr>
              <a:t>DMC </a:t>
            </a:r>
            <a:r>
              <a:rPr lang="en-US" sz="3200" dirty="0" err="1">
                <a:solidFill>
                  <a:prstClr val="black"/>
                </a:solidFill>
              </a:rPr>
              <a:t>এর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মতামত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নেয়ার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নিমিত্ত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প্রয়োজনীয়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সভা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করা</a:t>
            </a:r>
            <a:endParaRPr lang="en-US" sz="3200" dirty="0">
              <a:solidFill>
                <a:prstClr val="black"/>
              </a:solidFill>
            </a:endParaRPr>
          </a:p>
          <a:p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সকল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শ্রেণী</a:t>
            </a:r>
            <a:r>
              <a:rPr lang="en-US" sz="3200" dirty="0">
                <a:solidFill>
                  <a:prstClr val="black"/>
                </a:solidFill>
              </a:rPr>
              <a:t>   </a:t>
            </a:r>
            <a:r>
              <a:rPr lang="en-US" sz="3200" dirty="0" err="1">
                <a:solidFill>
                  <a:prstClr val="black"/>
                </a:solidFill>
              </a:rPr>
              <a:t>পেশার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মানুষের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অংশগ্রহণ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নিশ্চি</a:t>
            </a:r>
            <a:r>
              <a:rPr lang="en-US" sz="3200" dirty="0">
                <a:solidFill>
                  <a:prstClr val="black"/>
                </a:solidFill>
              </a:rPr>
              <a:t>ৎ </a:t>
            </a:r>
            <a:r>
              <a:rPr lang="en-US" sz="3200" dirty="0" err="1">
                <a:solidFill>
                  <a:prstClr val="black"/>
                </a:solidFill>
              </a:rPr>
              <a:t>করা</a:t>
            </a:r>
            <a:endParaRPr lang="en-US" sz="3200" dirty="0">
              <a:solidFill>
                <a:prstClr val="black"/>
              </a:solidFill>
            </a:endParaRPr>
          </a:p>
          <a:p>
            <a:pPr lvl="0"/>
            <a:r>
              <a:rPr lang="en-US" sz="3200" dirty="0">
                <a:solidFill>
                  <a:prstClr val="black"/>
                </a:solidFill>
              </a:rPr>
              <a:t>Electronic ও print Media </a:t>
            </a:r>
            <a:r>
              <a:rPr lang="en-US" sz="3200" dirty="0" err="1">
                <a:solidFill>
                  <a:prstClr val="black"/>
                </a:solidFill>
              </a:rPr>
              <a:t>এর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মাধ্যমে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দুর্যোগ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সচেতনতা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বিষয়ে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বিনামূল্যে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ব্যপক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প্রচার</a:t>
            </a:r>
            <a:r>
              <a:rPr lang="en-US" sz="3200" dirty="0">
                <a:solidFill>
                  <a:prstClr val="black"/>
                </a:solidFill>
              </a:rPr>
              <a:t> ও </a:t>
            </a:r>
            <a:r>
              <a:rPr lang="en-US" sz="3200" dirty="0" err="1">
                <a:solidFill>
                  <a:prstClr val="black"/>
                </a:solidFill>
              </a:rPr>
              <a:t>জনগুরুত্বপূর্ণ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স্থানে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বিলবোর্ড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স্থাপন</a:t>
            </a:r>
            <a:endParaRPr lang="en-US" sz="3200" dirty="0">
              <a:solidFill>
                <a:prstClr val="black"/>
              </a:solidFill>
            </a:endParaRPr>
          </a:p>
          <a:p>
            <a:endParaRPr lang="en-US" dirty="0">
              <a:solidFill>
                <a:prstClr val="black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0732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639" y="772733"/>
            <a:ext cx="11204619" cy="3963170"/>
          </a:xfrm>
        </p:spPr>
        <p:txBody>
          <a:bodyPr>
            <a:normAutofit lnSpcReduction="10000"/>
          </a:bodyPr>
          <a:lstStyle/>
          <a:p>
            <a:r>
              <a:rPr lang="en-US" sz="3600" dirty="0" err="1">
                <a:solidFill>
                  <a:prstClr val="black"/>
                </a:solidFill>
              </a:rPr>
              <a:t>জনসাধারণকে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সচেতন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করার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জন্য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জনপ্রতিনিধি</a:t>
            </a:r>
            <a:r>
              <a:rPr lang="en-US" sz="3600" dirty="0">
                <a:solidFill>
                  <a:prstClr val="black"/>
                </a:solidFill>
              </a:rPr>
              <a:t> ও </a:t>
            </a:r>
            <a:r>
              <a:rPr lang="en-US" sz="3600" dirty="0" err="1">
                <a:solidFill>
                  <a:prstClr val="black"/>
                </a:solidFill>
              </a:rPr>
              <a:t>অন্যান্য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সামাজিক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নেতৃত্বকে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যেমন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শিক্ষক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ইমাম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পুরোহিত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ইত্যাদিকে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ব্যবহার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করা</a:t>
            </a:r>
            <a:endParaRPr lang="en-US" sz="3600" dirty="0">
              <a:solidFill>
                <a:prstClr val="black"/>
              </a:solidFill>
            </a:endParaRPr>
          </a:p>
          <a:p>
            <a:r>
              <a:rPr lang="en-US" sz="3600" dirty="0" err="1">
                <a:solidFill>
                  <a:prstClr val="black"/>
                </a:solidFill>
              </a:rPr>
              <a:t>দুর্যোগের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পূর্বাভাস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বিষয়ক</a:t>
            </a:r>
            <a:r>
              <a:rPr lang="en-US" sz="3600" dirty="0">
                <a:solidFill>
                  <a:prstClr val="black"/>
                </a:solidFill>
              </a:rPr>
              <a:t> Apps </a:t>
            </a:r>
            <a:r>
              <a:rPr lang="en-US" sz="3600" dirty="0" err="1">
                <a:solidFill>
                  <a:prstClr val="black"/>
                </a:solidFill>
              </a:rPr>
              <a:t>সমূহ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যুগোপযোগীকরণ</a:t>
            </a:r>
            <a:endParaRPr lang="en-US" sz="3600" dirty="0">
              <a:solidFill>
                <a:prstClr val="black"/>
              </a:solidFill>
            </a:endParaRPr>
          </a:p>
          <a:p>
            <a:r>
              <a:rPr lang="en-US" sz="3600" dirty="0"/>
              <a:t>DMC </a:t>
            </a:r>
            <a:r>
              <a:rPr lang="en-US" sz="3600" dirty="0" err="1"/>
              <a:t>এর</a:t>
            </a:r>
            <a:r>
              <a:rPr lang="en-US" sz="3600" dirty="0"/>
              <a:t> </a:t>
            </a:r>
            <a:r>
              <a:rPr lang="en-US" sz="3600" dirty="0" err="1"/>
              <a:t>সকল</a:t>
            </a:r>
            <a:r>
              <a:rPr lang="en-US" sz="3600" dirty="0"/>
              <a:t> </a:t>
            </a:r>
            <a:r>
              <a:rPr lang="en-US" sz="3600" dirty="0" err="1"/>
              <a:t>স্তরের</a:t>
            </a:r>
            <a:r>
              <a:rPr lang="en-US" sz="3600" dirty="0"/>
              <a:t> (</a:t>
            </a:r>
            <a:r>
              <a:rPr lang="en-US" dirty="0" err="1"/>
              <a:t>ওয়ার্ড</a:t>
            </a:r>
            <a:r>
              <a:rPr lang="en-US" dirty="0"/>
              <a:t>, </a:t>
            </a:r>
            <a:r>
              <a:rPr lang="en-US" dirty="0" err="1"/>
              <a:t>ইউনিয়ন</a:t>
            </a:r>
            <a:r>
              <a:rPr lang="en-US" dirty="0"/>
              <a:t>, </a:t>
            </a:r>
            <a:r>
              <a:rPr lang="en-US" dirty="0" err="1"/>
              <a:t>উপজেলা</a:t>
            </a:r>
            <a:r>
              <a:rPr lang="en-US" dirty="0"/>
              <a:t> ও  </a:t>
            </a:r>
            <a:r>
              <a:rPr lang="en-US" dirty="0" err="1"/>
              <a:t>জেলা</a:t>
            </a:r>
            <a:r>
              <a:rPr lang="en-US" sz="3600" dirty="0"/>
              <a:t>) </a:t>
            </a:r>
            <a:r>
              <a:rPr lang="en-US" sz="3600" dirty="0" err="1"/>
              <a:t>জন্য</a:t>
            </a:r>
            <a:r>
              <a:rPr lang="en-US" sz="3600" dirty="0"/>
              <a:t> </a:t>
            </a:r>
            <a:r>
              <a:rPr lang="en-US" sz="3600" dirty="0" err="1"/>
              <a:t>প্রকৃত</a:t>
            </a:r>
            <a:r>
              <a:rPr lang="en-US" sz="3600" dirty="0"/>
              <a:t> </a:t>
            </a:r>
            <a:r>
              <a:rPr lang="en-US" sz="3600" dirty="0" err="1"/>
              <a:t>চাহিদা</a:t>
            </a:r>
            <a:r>
              <a:rPr lang="en-US" sz="3600" dirty="0"/>
              <a:t> </a:t>
            </a:r>
            <a:r>
              <a:rPr lang="en-US" sz="3600" dirty="0" err="1"/>
              <a:t>ভিত্তিক</a:t>
            </a:r>
            <a:r>
              <a:rPr lang="en-US" sz="3600" dirty="0"/>
              <a:t> </a:t>
            </a:r>
            <a:r>
              <a:rPr lang="en-US" sz="3600" dirty="0" err="1"/>
              <a:t>বাজেট</a:t>
            </a:r>
            <a:r>
              <a:rPr lang="en-US" sz="3600" dirty="0"/>
              <a:t> </a:t>
            </a:r>
            <a:r>
              <a:rPr lang="en-US" sz="3600" dirty="0" err="1"/>
              <a:t>বরাদ্দ</a:t>
            </a:r>
            <a:endParaRPr lang="en-US" sz="3600" dirty="0"/>
          </a:p>
          <a:p>
            <a:pPr lvl="0"/>
            <a:r>
              <a:rPr lang="en-US" sz="3600" dirty="0" err="1">
                <a:solidFill>
                  <a:prstClr val="black"/>
                </a:solidFill>
              </a:rPr>
              <a:t>পাঠ্যপুস্তকে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দুর্যোগ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ব্যবস্থাপনা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বিষয়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dirty="0" err="1">
                <a:solidFill>
                  <a:prstClr val="black"/>
                </a:solidFill>
              </a:rPr>
              <a:t>অন্তভূক্তিকরণ</a:t>
            </a:r>
            <a:endParaRPr lang="en-US" sz="36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5043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449753" y="2642460"/>
            <a:ext cx="5533542" cy="1107996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Acumin Variable Concept Italic" panose="020B0304020202020204" pitchFamily="34" charset="0"/>
                <a:cs typeface="NikoshBAN" panose="02000000000000000000" pitchFamily="2" charset="0"/>
              </a:rPr>
              <a:t>Thank You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B935928-E5D5-4A36-9CBB-D415ECC7DDD3}"/>
              </a:ext>
            </a:extLst>
          </p:cNvPr>
          <p:cNvGrpSpPr/>
          <p:nvPr/>
        </p:nvGrpSpPr>
        <p:grpSpPr>
          <a:xfrm>
            <a:off x="310187" y="935375"/>
            <a:ext cx="5785813" cy="4662519"/>
            <a:chOff x="310187" y="579775"/>
            <a:chExt cx="5785813" cy="466251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6279725-CE6C-4DEE-B5B3-FD607EE4F2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315" t="19310" r="13982" b="56889"/>
            <a:stretch/>
          </p:blipFill>
          <p:spPr>
            <a:xfrm>
              <a:off x="310187" y="579775"/>
              <a:ext cx="5785813" cy="116774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758A121-A1F7-449A-854E-5202C4C6E0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407" t="17926" r="13055" b="56889"/>
            <a:stretch/>
          </p:blipFill>
          <p:spPr>
            <a:xfrm>
              <a:off x="310187" y="2229934"/>
              <a:ext cx="5785813" cy="122184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41905FB-6509-4A78-B699-B64E56A2AE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1944" t="17481" r="13518" b="55556"/>
            <a:stretch/>
          </p:blipFill>
          <p:spPr>
            <a:xfrm>
              <a:off x="310187" y="3934197"/>
              <a:ext cx="5785813" cy="1308097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A7DB897-A677-4D32-8C6E-5A82049758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6431" y="6278880"/>
            <a:ext cx="1041102" cy="57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260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AD3A6-78BE-4C30-80BA-8ED69B2DF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0" y="2235200"/>
            <a:ext cx="10515600" cy="1827371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/>
              <a:t>Prediction Based Lightning Strike Zone/Area Identification and response</a:t>
            </a:r>
            <a:br>
              <a:rPr lang="en-US" sz="4000" b="1" dirty="0"/>
            </a:br>
            <a:r>
              <a:rPr lang="en-US" sz="4000" b="1" dirty="0"/>
              <a:t>Groupwork Presentation Prediction-Based</a:t>
            </a:r>
          </a:p>
        </p:txBody>
      </p:sp>
    </p:spTree>
    <p:extLst>
      <p:ext uri="{BB962C8B-B14F-4D97-AF65-F5344CB8AC3E}">
        <p14:creationId xmlns:p14="http://schemas.microsoft.com/office/powerpoint/2010/main" val="2635757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40FD551-4AF1-4D61-8FE6-666E11FECCC8}"/>
              </a:ext>
            </a:extLst>
          </p:cNvPr>
          <p:cNvGraphicFramePr>
            <a:graphicFrameLocks noGrp="1"/>
          </p:cNvGraphicFramePr>
          <p:nvPr/>
        </p:nvGraphicFramePr>
        <p:xfrm>
          <a:off x="78658" y="1191613"/>
          <a:ext cx="7145101" cy="4274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4">
                  <a:extLst>
                    <a:ext uri="{9D8B030D-6E8A-4147-A177-3AD203B41FA5}">
                      <a16:colId xmlns:a16="http://schemas.microsoft.com/office/drawing/2014/main" val="159866275"/>
                    </a:ext>
                  </a:extLst>
                </a:gridCol>
                <a:gridCol w="2074267">
                  <a:extLst>
                    <a:ext uri="{9D8B030D-6E8A-4147-A177-3AD203B41FA5}">
                      <a16:colId xmlns:a16="http://schemas.microsoft.com/office/drawing/2014/main" val="1524242909"/>
                    </a:ext>
                  </a:extLst>
                </a:gridCol>
                <a:gridCol w="1429020">
                  <a:extLst>
                    <a:ext uri="{9D8B030D-6E8A-4147-A177-3AD203B41FA5}">
                      <a16:colId xmlns:a16="http://schemas.microsoft.com/office/drawing/2014/main" val="413237231"/>
                    </a:ext>
                  </a:extLst>
                </a:gridCol>
                <a:gridCol w="1429020">
                  <a:extLst>
                    <a:ext uri="{9D8B030D-6E8A-4147-A177-3AD203B41FA5}">
                      <a16:colId xmlns:a16="http://schemas.microsoft.com/office/drawing/2014/main" val="4018400691"/>
                    </a:ext>
                  </a:extLst>
                </a:gridCol>
                <a:gridCol w="1429020">
                  <a:extLst>
                    <a:ext uri="{9D8B030D-6E8A-4147-A177-3AD203B41FA5}">
                      <a16:colId xmlns:a16="http://schemas.microsoft.com/office/drawing/2014/main" val="1740156085"/>
                    </a:ext>
                  </a:extLst>
                </a:gridCol>
              </a:tblGrid>
              <a:tr h="61059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Sl</a:t>
                      </a:r>
                      <a:r>
                        <a:rPr lang="en-US" sz="1600" dirty="0"/>
                        <a:t>, No.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Name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Designation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Organization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Role in Group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032397"/>
                  </a:ext>
                </a:extLst>
              </a:tr>
              <a:tr h="610590">
                <a:tc>
                  <a:txBody>
                    <a:bodyPr/>
                    <a:lstStyle/>
                    <a:p>
                      <a:r>
                        <a:rPr lang="en-US" sz="1600" dirty="0"/>
                        <a:t>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Md. </a:t>
                      </a:r>
                      <a:r>
                        <a:rPr lang="en-US" sz="1600" dirty="0" err="1"/>
                        <a:t>Olid</a:t>
                      </a:r>
                      <a:r>
                        <a:rPr lang="en-US" sz="1600" dirty="0"/>
                        <a:t> Bin </a:t>
                      </a:r>
                      <a:r>
                        <a:rPr lang="en-US" sz="1600" dirty="0" err="1"/>
                        <a:t>Asad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System Analyst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MoDMR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Group Leader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7531716"/>
                  </a:ext>
                </a:extLst>
              </a:tr>
              <a:tr h="610590">
                <a:tc>
                  <a:txBody>
                    <a:bodyPr/>
                    <a:lstStyle/>
                    <a:p>
                      <a:r>
                        <a:rPr lang="en-US" sz="1600" dirty="0"/>
                        <a:t>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Md. </a:t>
                      </a:r>
                      <a:r>
                        <a:rPr lang="en-US" sz="1600" dirty="0" err="1"/>
                        <a:t>Nuruzzaman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6713826"/>
                  </a:ext>
                </a:extLst>
              </a:tr>
              <a:tr h="610590">
                <a:tc>
                  <a:txBody>
                    <a:bodyPr/>
                    <a:lstStyle/>
                    <a:p>
                      <a:r>
                        <a:rPr lang="en-US" sz="1600" dirty="0"/>
                        <a:t>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 B M </a:t>
                      </a:r>
                      <a:r>
                        <a:rPr lang="en-US" sz="1600" dirty="0" err="1"/>
                        <a:t>Akram</a:t>
                      </a:r>
                      <a:r>
                        <a:rPr lang="en-US" sz="1600" dirty="0"/>
                        <a:t> Hossain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674375"/>
                  </a:ext>
                </a:extLst>
              </a:tr>
              <a:tr h="610590">
                <a:tc>
                  <a:txBody>
                    <a:bodyPr/>
                    <a:lstStyle/>
                    <a:p>
                      <a:r>
                        <a:rPr lang="en-US" sz="1600" dirty="0"/>
                        <a:t>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Rekha Rani Halder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2726909"/>
                  </a:ext>
                </a:extLst>
              </a:tr>
              <a:tr h="610590">
                <a:tc>
                  <a:txBody>
                    <a:bodyPr/>
                    <a:lstStyle/>
                    <a:p>
                      <a:r>
                        <a:rPr lang="en-US" sz="1600" dirty="0"/>
                        <a:t>5.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Probir</a:t>
                      </a:r>
                      <a:r>
                        <a:rPr lang="en-US" sz="1600" dirty="0"/>
                        <a:t> Kumar 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Programmer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6202394"/>
                  </a:ext>
                </a:extLst>
              </a:tr>
              <a:tr h="610590">
                <a:tc>
                  <a:txBody>
                    <a:bodyPr/>
                    <a:lstStyle/>
                    <a:p>
                      <a:r>
                        <a:rPr lang="en-US" sz="1600" dirty="0"/>
                        <a:t>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Syed Ashraf Ul Islam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DDM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Member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922218"/>
                  </a:ext>
                </a:extLst>
              </a:tr>
            </a:tbl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20818F77-D45B-4143-B121-D055A1211B05}"/>
              </a:ext>
            </a:extLst>
          </p:cNvPr>
          <p:cNvSpPr/>
          <p:nvPr/>
        </p:nvSpPr>
        <p:spPr>
          <a:xfrm>
            <a:off x="8111613" y="1474839"/>
            <a:ext cx="3716593" cy="41590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/>
              <a:t>Group Photo 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91A324-D117-4A92-A486-394CC573F895}"/>
              </a:ext>
            </a:extLst>
          </p:cNvPr>
          <p:cNvSpPr txBox="1"/>
          <p:nvPr/>
        </p:nvSpPr>
        <p:spPr>
          <a:xfrm>
            <a:off x="3034145" y="406523"/>
            <a:ext cx="4544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DDM, </a:t>
            </a:r>
            <a:r>
              <a:rPr lang="en-US" sz="1800" b="1" dirty="0" err="1"/>
              <a:t>MoDMR</a:t>
            </a:r>
            <a:endParaRPr lang="en-US" sz="18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4BF4FD-2F45-40C5-A3B1-12CA0EAC6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3759" y="1206853"/>
            <a:ext cx="4889583" cy="41915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1DA4F2-36E4-4EA9-86E4-7EB14214453B}"/>
              </a:ext>
            </a:extLst>
          </p:cNvPr>
          <p:cNvSpPr txBox="1"/>
          <p:nvPr/>
        </p:nvSpPr>
        <p:spPr>
          <a:xfrm>
            <a:off x="9668550" y="67969"/>
            <a:ext cx="2175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03/03/2022</a:t>
            </a:r>
          </a:p>
        </p:txBody>
      </p:sp>
    </p:spTree>
    <p:extLst>
      <p:ext uri="{BB962C8B-B14F-4D97-AF65-F5344CB8AC3E}">
        <p14:creationId xmlns:p14="http://schemas.microsoft.com/office/powerpoint/2010/main" val="3196018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2F846A3-86C3-44C8-8B90-8A0DE12CAFC1}"/>
              </a:ext>
            </a:extLst>
          </p:cNvPr>
          <p:cNvSpPr txBox="1"/>
          <p:nvPr/>
        </p:nvSpPr>
        <p:spPr>
          <a:xfrm>
            <a:off x="502920" y="120931"/>
            <a:ext cx="111861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Problem Title: Prediction Based Lightning Strike Zone/Area Identification and response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C5D1F0DF-0CD5-4559-9F92-05FCCB9174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" y="1745271"/>
            <a:ext cx="5882640" cy="4069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D8385E-C8C7-4305-B728-BF2E4C1E8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560" y="1745270"/>
            <a:ext cx="5410200" cy="406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623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81745" y="254123"/>
            <a:ext cx="5818118" cy="707886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Data &amp; Information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F846A3-86C3-44C8-8B90-8A0DE12CAFC1}"/>
              </a:ext>
            </a:extLst>
          </p:cNvPr>
          <p:cNvSpPr txBox="1"/>
          <p:nvPr/>
        </p:nvSpPr>
        <p:spPr>
          <a:xfrm>
            <a:off x="496530" y="1092698"/>
            <a:ext cx="4010156" cy="40011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Available Data and the Drivers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94637C-3AE2-4B5A-98C2-2CDA0685CE0C}"/>
              </a:ext>
            </a:extLst>
          </p:cNvPr>
          <p:cNvSpPr txBox="1"/>
          <p:nvPr/>
        </p:nvSpPr>
        <p:spPr>
          <a:xfrm>
            <a:off x="6648995" y="1419273"/>
            <a:ext cx="2517057" cy="40011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Required Data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6B6B5C-E233-4C23-8A13-4491DFD2AB3D}"/>
              </a:ext>
            </a:extLst>
          </p:cNvPr>
          <p:cNvSpPr txBox="1"/>
          <p:nvPr/>
        </p:nvSpPr>
        <p:spPr>
          <a:xfrm>
            <a:off x="320040" y="1619791"/>
            <a:ext cx="507492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Declaration  of Lightning as Hazard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Several Workshop recommendation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Preliminary Identification of installation point of lightning arrester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DPP on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Causality information since 2011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District wise causality information since 2018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Details of Highest death toll for last four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Lightning Hazard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1B9986-AB1D-4CF5-B82F-EDCEDCCE24D8}"/>
              </a:ext>
            </a:extLst>
          </p:cNvPr>
          <p:cNvSpPr txBox="1"/>
          <p:nvPr/>
        </p:nvSpPr>
        <p:spPr>
          <a:xfrm>
            <a:off x="6609806" y="2072639"/>
            <a:ext cx="530787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Web based  System for Data Visualization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Area Demography (Population, Vegetation, open water body, livestock density, Elevation)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Boro</a:t>
            </a:r>
            <a:r>
              <a:rPr lang="en-US" sz="2000" b="1" dirty="0"/>
              <a:t> Cultivation land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Time of extensive agro-based field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Haor</a:t>
            </a:r>
            <a:r>
              <a:rPr lang="en-US" sz="2000" b="1" dirty="0"/>
              <a:t>, Big Ponds, Fishing Zone </a:t>
            </a:r>
            <a:r>
              <a:rPr lang="en-US" sz="2000" b="1" dirty="0" err="1"/>
              <a:t>etc</a:t>
            </a: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Historical data for occurrence and causality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Injury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Strategic Border outpost (</a:t>
            </a:r>
            <a:r>
              <a:rPr lang="en-US" sz="2000" b="1" dirty="0" err="1"/>
              <a:t>BoP</a:t>
            </a:r>
            <a:r>
              <a:rPr lang="en-US" sz="2000" b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146563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81745" y="254123"/>
            <a:ext cx="4544291" cy="707886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4792C4-D1DC-4274-8ABA-605E27142620}"/>
              </a:ext>
            </a:extLst>
          </p:cNvPr>
          <p:cNvSpPr txBox="1"/>
          <p:nvPr/>
        </p:nvSpPr>
        <p:spPr>
          <a:xfrm>
            <a:off x="496530" y="1419273"/>
            <a:ext cx="1148211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3200" b="1" dirty="0"/>
              <a:t>Integration of Lightening Forecast with BMD; SPARRSO</a:t>
            </a:r>
          </a:p>
          <a:p>
            <a:pPr marL="342900" indent="-342900">
              <a:buFontTx/>
              <a:buChar char="-"/>
            </a:pPr>
            <a:r>
              <a:rPr lang="en-US" sz="3200" b="1" dirty="0"/>
              <a:t>Dissemination of Lightning forecast to the possible striking area</a:t>
            </a:r>
          </a:p>
          <a:p>
            <a:pPr marL="342900" indent="-342900">
              <a:buFontTx/>
              <a:buChar char="-"/>
            </a:pPr>
            <a:r>
              <a:rPr lang="en-US" sz="3200" b="1" dirty="0"/>
              <a:t>Awareness Development</a:t>
            </a:r>
          </a:p>
          <a:p>
            <a:pPr marL="342900" indent="-342900">
              <a:buFontTx/>
              <a:buChar char="-"/>
            </a:pPr>
            <a:r>
              <a:rPr lang="en-US" sz="3200" b="1" dirty="0"/>
              <a:t>Determination of area for installation of Lightning arrester and sheds</a:t>
            </a:r>
          </a:p>
          <a:p>
            <a:pPr marL="342900" indent="-342900">
              <a:buFontTx/>
              <a:buChar char="-"/>
            </a:pPr>
            <a:r>
              <a:rPr lang="en-US" sz="3200" b="1" dirty="0"/>
              <a:t>Issue Policy Directives for construction of any kinds of structure in hazardous zone</a:t>
            </a:r>
          </a:p>
          <a:p>
            <a:pPr marL="342900" indent="-342900">
              <a:buFontTx/>
              <a:buChar char="-"/>
            </a:pPr>
            <a:r>
              <a:rPr lang="en-US" sz="3200" b="1" dirty="0"/>
              <a:t>Planning for Causality Management </a:t>
            </a:r>
          </a:p>
        </p:txBody>
      </p:sp>
    </p:spTree>
    <p:extLst>
      <p:ext uri="{BB962C8B-B14F-4D97-AF65-F5344CB8AC3E}">
        <p14:creationId xmlns:p14="http://schemas.microsoft.com/office/powerpoint/2010/main" val="993432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AD3A6-78BE-4C30-80BA-8ED69B2DF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479" y="2344738"/>
            <a:ext cx="10515600" cy="108426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000" b="1" dirty="0"/>
              <a:t>Issue/Problem-02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AE3495-5382-47F8-985F-DA2A917E7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6431" y="6278880"/>
            <a:ext cx="1041102" cy="57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075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800" b="1" u="sng" dirty="0">
                <a:solidFill>
                  <a:srgbClr val="7030A0"/>
                </a:solidFill>
              </a:rPr>
              <a:t>Problem Selection and team formation for Data Leadership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9600" u="sng" dirty="0">
              <a:solidFill>
                <a:srgbClr val="00B050"/>
              </a:solidFill>
            </a:endParaRPr>
          </a:p>
          <a:p>
            <a:r>
              <a:rPr lang="en-US" sz="8800" u="sng" dirty="0">
                <a:solidFill>
                  <a:srgbClr val="00B050"/>
                </a:solidFill>
              </a:rPr>
              <a:t>Problem Solving Step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62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4D99CBCDAC264D808CC8474AE9CA47" ma:contentTypeVersion="10" ma:contentTypeDescription="Create a new document." ma:contentTypeScope="" ma:versionID="7d183fc644bebebc51d2236236909dfb">
  <xsd:schema xmlns:xsd="http://www.w3.org/2001/XMLSchema" xmlns:xs="http://www.w3.org/2001/XMLSchema" xmlns:p="http://schemas.microsoft.com/office/2006/metadata/properties" xmlns:ns3="bb99b3c6-e874-42b1-a1c2-04db81c902e4" targetNamespace="http://schemas.microsoft.com/office/2006/metadata/properties" ma:root="true" ma:fieldsID="47921ec309f8a57025a555e538866202" ns3:_="">
    <xsd:import namespace="bb99b3c6-e874-42b1-a1c2-04db81c902e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99b3c6-e874-42b1-a1c2-04db81c902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EFC323B-9DC7-4740-80EC-7B3AF88F203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b99b3c6-e874-42b1-a1c2-04db81c902e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4C77231-D9B1-49C7-B920-E3B98760E9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E3FEEB-B8DC-41B8-A1CD-A472A2018C8F}">
  <ds:schemaRefs>
    <ds:schemaRef ds:uri="http://purl.org/dc/terms/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bb99b3c6-e874-42b1-a1c2-04db81c902e4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2063</TotalTime>
  <Words>615</Words>
  <Application>Microsoft Office PowerPoint</Application>
  <PresentationFormat>Widescreen</PresentationFormat>
  <Paragraphs>171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Times New Roman</vt:lpstr>
      <vt:lpstr>TangonMJ</vt:lpstr>
      <vt:lpstr>Calibri</vt:lpstr>
      <vt:lpstr>Arial</vt:lpstr>
      <vt:lpstr>Acumin Variable Concept Italic</vt:lpstr>
      <vt:lpstr>Office Theme</vt:lpstr>
      <vt:lpstr>Department of Disaster Management </vt:lpstr>
      <vt:lpstr>Issue/Problem-01 </vt:lpstr>
      <vt:lpstr>Prediction Based Lightning Strike Zone/Area Identification and response Groupwork Presentation Prediction-Based</vt:lpstr>
      <vt:lpstr>PowerPoint Presentation</vt:lpstr>
      <vt:lpstr>PowerPoint Presentation</vt:lpstr>
      <vt:lpstr>PowerPoint Presentation</vt:lpstr>
      <vt:lpstr>PowerPoint Presentation</vt:lpstr>
      <vt:lpstr>Issue/Problem-02 </vt:lpstr>
      <vt:lpstr>Problem Selection and team formation for Data Leadership</vt:lpstr>
      <vt:lpstr>Name of Participants</vt:lpstr>
      <vt:lpstr>  Problem Selection and team formation for Data Leadership                Participants </vt:lpstr>
      <vt:lpstr>উপস্থাপনাসমূহ</vt:lpstr>
      <vt:lpstr>PowerPoint Presentation</vt:lpstr>
      <vt:lpstr>Problem Title</vt:lpstr>
      <vt:lpstr>Objective উদ্দেশ্য</vt:lpstr>
      <vt:lpstr>Component</vt:lpstr>
      <vt:lpstr>Data</vt:lpstr>
      <vt:lpstr>Data</vt:lpstr>
      <vt:lpstr>Effective Preparedness</vt:lpstr>
      <vt:lpstr>Effective early warning সুপারিশ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Contents  For  Data Leadership</dc:title>
  <dc:creator>user</dc:creator>
  <cp:lastModifiedBy>Md. Ashraful Islam</cp:lastModifiedBy>
  <cp:revision>37</cp:revision>
  <cp:lastPrinted>2022-05-31T11:02:57Z</cp:lastPrinted>
  <dcterms:created xsi:type="dcterms:W3CDTF">2020-01-07T04:48:27Z</dcterms:created>
  <dcterms:modified xsi:type="dcterms:W3CDTF">2022-11-03T05:42:11Z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0x010100124D99CBCDAC264D808CC8474AE9CA47</vt:lpwstr>
  </property>
</Properties>
</file>